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70" r:id="rId4"/>
    <p:sldId id="283" r:id="rId5"/>
    <p:sldId id="271" r:id="rId6"/>
    <p:sldId id="269" r:id="rId7"/>
    <p:sldId id="272" r:id="rId8"/>
    <p:sldId id="268" r:id="rId9"/>
    <p:sldId id="267" r:id="rId10"/>
    <p:sldId id="261" r:id="rId11"/>
    <p:sldId id="274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88B8-F71E-4071-A66D-82200C013FFA}" type="datetimeFigureOut">
              <a:rPr lang="en-US" smtClean="0"/>
              <a:pPr/>
              <a:t>12/2/2016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144E-7A88-4605-BC31-BE98F47C34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perlearning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granjosh.com/" TargetMode="External"/><Relationship Id="rId5" Type="http://schemas.openxmlformats.org/officeDocument/2006/relationships/hyperlink" Target="http://www.learncbse.in/" TargetMode="External"/><Relationship Id="rId4" Type="http://schemas.openxmlformats.org/officeDocument/2006/relationships/hyperlink" Target="http://www.cbse.edurite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BIOLOGY</a:t>
            </a:r>
            <a:endParaRPr lang="en-IN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Robertis &amp; De Robertis  text books of 11 biology new ed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571900" cy="2714644"/>
          </a:xfrm>
          <a:prstGeom prst="rect">
            <a:avLst/>
          </a:prstGeom>
          <a:noFill/>
        </p:spPr>
      </p:pic>
      <p:sp>
        <p:nvSpPr>
          <p:cNvPr id="7174" name="AutoShape 6" descr="Image result for Biochemistry by satyanarayana  text books of 11 biology new ed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6" name="AutoShape 8" descr="Image result for Biochemistry by satyanarayana  text books of 11 biology new ed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 descr="Image result for Biochemistry by satyanarayana  text books of 11 biology new edi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357562"/>
            <a:ext cx="4071966" cy="308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Biology by Raven Johnson text books of 11 biology new editio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14290"/>
            <a:ext cx="4143404" cy="297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Biology by Pearson text books of 11 biology new editio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143248"/>
            <a:ext cx="3571900" cy="320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Treasure of our School</a:t>
            </a: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200" b="1" dirty="0" smtClean="0"/>
              <a:t>Magazines</a:t>
            </a:r>
            <a:r>
              <a:rPr lang="en-US" sz="5200" dirty="0" smtClean="0"/>
              <a:t> </a:t>
            </a:r>
          </a:p>
          <a:p>
            <a:r>
              <a:rPr lang="en-US" dirty="0" smtClean="0"/>
              <a:t>Biology Today</a:t>
            </a:r>
          </a:p>
          <a:p>
            <a:r>
              <a:rPr lang="en-US" dirty="0" smtClean="0"/>
              <a:t>Junior Science Refresher</a:t>
            </a:r>
          </a:p>
          <a:p>
            <a:r>
              <a:rPr lang="en-US" dirty="0" smtClean="0"/>
              <a:t>BBC Knowledge </a:t>
            </a:r>
          </a:p>
          <a:p>
            <a:r>
              <a:rPr lang="en-US" dirty="0" smtClean="0"/>
              <a:t>Science reporter</a:t>
            </a:r>
          </a:p>
          <a:p>
            <a:r>
              <a:rPr lang="en-US" dirty="0" smtClean="0"/>
              <a:t>Terra Green</a:t>
            </a:r>
            <a:endParaRPr lang="en-IN" dirty="0" smtClean="0"/>
          </a:p>
          <a:p>
            <a:pPr>
              <a:buNone/>
            </a:pPr>
            <a:r>
              <a:rPr lang="en-US" sz="4400" b="1" dirty="0" smtClean="0"/>
              <a:t>All Reference books mentioned in previous slide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Reference  Web sites 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ncerthelp.com</a:t>
            </a:r>
          </a:p>
          <a:p>
            <a:r>
              <a:rPr lang="en-US" b="1" dirty="0" smtClean="0">
                <a:hlinkClick r:id="rId3"/>
              </a:rPr>
              <a:t>www.topperlearning.com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www.cbse.edurite.com</a:t>
            </a:r>
            <a:endParaRPr lang="en-US" b="1" dirty="0" smtClean="0"/>
          </a:p>
          <a:p>
            <a:r>
              <a:rPr lang="en-US" b="1" dirty="0" smtClean="0"/>
              <a:t>Mycbseguide.com</a:t>
            </a:r>
          </a:p>
          <a:p>
            <a:r>
              <a:rPr lang="en-US" b="1" dirty="0" smtClean="0">
                <a:hlinkClick r:id="rId5"/>
              </a:rPr>
              <a:t>www.learncbse.in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www.jagranjosh.com</a:t>
            </a:r>
            <a:endParaRPr lang="en-US" b="1" dirty="0" smtClean="0"/>
          </a:p>
          <a:p>
            <a:r>
              <a:rPr lang="en-US" b="1" dirty="0" smtClean="0"/>
              <a:t>www.coursera.com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Competencies and </a:t>
            </a:r>
            <a:r>
              <a:rPr lang="en-US" b="1" smtClean="0"/>
              <a:t>skills developed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Laboratory skills such as handling of lab apparatus, slide preparation and </a:t>
            </a:r>
            <a:r>
              <a:rPr lang="en-US" b="1" dirty="0" err="1" smtClean="0"/>
              <a:t>Identification,Observation</a:t>
            </a:r>
            <a:r>
              <a:rPr lang="en-US" b="1" dirty="0" smtClean="0"/>
              <a:t> skill, Skill of Scientific drawing, Analytical skill, Problem solving skill etc.</a:t>
            </a:r>
          </a:p>
          <a:p>
            <a:r>
              <a:rPr lang="en-US" b="1" dirty="0" smtClean="0"/>
              <a:t>Competencies such as the ability to synthesize, evaluate and analyze real life situation.</a:t>
            </a:r>
          </a:p>
          <a:p>
            <a:r>
              <a:rPr lang="en-US" b="1" dirty="0" smtClean="0"/>
              <a:t> Develop curiosity to further explore on the topic.</a:t>
            </a:r>
          </a:p>
          <a:p>
            <a:r>
              <a:rPr lang="en-US" b="1" dirty="0" smtClean="0"/>
              <a:t>Application of the concept learnt in development of new technology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3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           </a:t>
            </a:r>
            <a:r>
              <a:rPr lang="en-US" sz="9600" b="1" dirty="0" smtClean="0"/>
              <a:t>THANKYOU</a:t>
            </a:r>
            <a:endParaRPr lang="en-IN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6786578" y="3000372"/>
            <a:ext cx="2846792" cy="3795722"/>
          </a:xfrm>
          <a:prstGeom prst="rect">
            <a:avLst/>
          </a:prstGeom>
        </p:spPr>
      </p:pic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19" y="1214421"/>
          <a:ext cx="7072363" cy="51273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52361"/>
                <a:gridCol w="4483372"/>
                <a:gridCol w="1136630"/>
              </a:tblGrid>
              <a:tr h="357108"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 dirty="0"/>
                        <a:t>Unit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 dirty="0"/>
                        <a:t>Title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1"/>
                        <a:t>Marks</a:t>
                      </a:r>
                    </a:p>
                  </a:txBody>
                  <a:tcPr marL="78154" marR="78154" marT="39077" marB="39077" anchor="ctr"/>
                </a:tc>
              </a:tr>
              <a:tr h="695661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1.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Diversity of Living Organisms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7</a:t>
                      </a:r>
                    </a:p>
                  </a:txBody>
                  <a:tcPr marL="78154" marR="78154" marT="39077" marB="39077" anchor="ctr"/>
                </a:tc>
              </a:tr>
              <a:tr h="993803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2.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Structural Organisation in Plants &amp; Animals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11</a:t>
                      </a:r>
                    </a:p>
                  </a:txBody>
                  <a:tcPr marL="78154" marR="78154" marT="39077" marB="39077" anchor="ctr"/>
                </a:tc>
              </a:tr>
              <a:tr h="695661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3.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Cell: Structure and Function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15</a:t>
                      </a:r>
                    </a:p>
                  </a:txBody>
                  <a:tcPr marL="78154" marR="78154" marT="39077" marB="39077" anchor="ctr"/>
                </a:tc>
              </a:tr>
              <a:tr h="397520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4.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Plant Physiology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17 </a:t>
                      </a:r>
                    </a:p>
                  </a:txBody>
                  <a:tcPr marL="78154" marR="78154" marT="39077" marB="39077" anchor="ctr"/>
                </a:tc>
              </a:tr>
              <a:tr h="1590084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5.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Human Physiology (A) - Section for OTBA</a:t>
                      </a:r>
                    </a:p>
                    <a:p>
                      <a:pPr fontAlgn="ctr"/>
                      <a:r>
                        <a:rPr lang="en-IN" sz="1800" b="1" dirty="0" smtClean="0"/>
                        <a:t>Human </a:t>
                      </a:r>
                      <a:r>
                        <a:rPr lang="en-IN" sz="1800" b="1" dirty="0"/>
                        <a:t>Physiology (B</a:t>
                      </a:r>
                      <a:r>
                        <a:rPr lang="en-IN" sz="1800" b="1" dirty="0" smtClean="0"/>
                        <a:t>)                                                                        </a:t>
                      </a:r>
                      <a:r>
                        <a:rPr lang="en-IN" sz="1800" b="1" kern="1200" dirty="0" smtClean="0"/>
                        <a:t>*This section will be assessed through OTBA only</a:t>
                      </a:r>
                      <a:r>
                        <a:rPr lang="en-IN" sz="1800" b="1" kern="1200" baseline="0" dirty="0" smtClean="0"/>
                        <a:t> in SA2 only</a:t>
                      </a:r>
                      <a:endParaRPr lang="en-IN" sz="1800" b="1" dirty="0"/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*10+10</a:t>
                      </a:r>
                    </a:p>
                  </a:txBody>
                  <a:tcPr marL="78154" marR="78154" marT="39077" marB="39077" anchor="ctr"/>
                </a:tc>
              </a:tr>
              <a:tr h="397520">
                <a:tc>
                  <a:txBody>
                    <a:bodyPr/>
                    <a:lstStyle/>
                    <a:p>
                      <a:pPr fontAlgn="ctr"/>
                      <a:r>
                        <a:rPr lang="en-IN" sz="1800" b="1"/>
                        <a:t> 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Total </a:t>
                      </a:r>
                    </a:p>
                  </a:txBody>
                  <a:tcPr marL="78154" marR="78154" marT="39077" marB="3907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sz="1800" b="1" dirty="0"/>
                        <a:t>70</a:t>
                      </a:r>
                    </a:p>
                  </a:txBody>
                  <a:tcPr marL="78154" marR="78154" marT="39077" marB="39077" anchor="ctr"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85852" y="285728"/>
            <a:ext cx="471490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Roboto"/>
                <a:cs typeface="Arial" pitchFamily="34" charset="0"/>
              </a:rPr>
              <a:t> COURSE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Linkage with IX &amp; X syllabus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b="1" dirty="0" smtClean="0"/>
              <a:t>Basic concepts learnt in class IX and X are applied or advanced in XI and XII syllabus such as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 Cell Biology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Animal Physiology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Plant Physiology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Genetics and Evolution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Ecology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b="1" dirty="0" smtClean="0"/>
              <a:t>Diversity of Organisms                                                                     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Assessment Pattern</a:t>
            </a:r>
            <a:endParaRPr lang="en-IN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Theory  -70 marks</a:t>
            </a:r>
          </a:p>
          <a:p>
            <a:pPr>
              <a:buNone/>
            </a:pPr>
            <a:r>
              <a:rPr lang="en-US" sz="4800" b="1" dirty="0" smtClean="0"/>
              <a:t>              </a:t>
            </a:r>
            <a:r>
              <a:rPr lang="en-US" sz="4800" b="1" dirty="0" err="1" smtClean="0"/>
              <a:t>Practicals</a:t>
            </a:r>
            <a:r>
              <a:rPr lang="en-US" sz="4800" b="1" dirty="0" smtClean="0"/>
              <a:t> – 30 marks</a:t>
            </a:r>
          </a:p>
          <a:p>
            <a:pPr>
              <a:buNone/>
            </a:pPr>
            <a:r>
              <a:rPr lang="en-US" sz="4800" b="1" dirty="0" smtClean="0"/>
              <a:t>                         Total – 100 marks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Theory Assessment Pattern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Theory paper</a:t>
            </a:r>
            <a:r>
              <a:rPr lang="en-US" dirty="0" smtClean="0"/>
              <a:t> has five sections</a:t>
            </a:r>
          </a:p>
          <a:p>
            <a:pPr>
              <a:buNone/>
            </a:pPr>
            <a:r>
              <a:rPr lang="en-US" b="1" dirty="0" smtClean="0"/>
              <a:t>      Section  A</a:t>
            </a:r>
            <a:r>
              <a:rPr lang="en-US" dirty="0" smtClean="0"/>
              <a:t>  1 mark 5 questions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1 x5= 5</a:t>
            </a:r>
          </a:p>
          <a:p>
            <a:pPr>
              <a:buNone/>
            </a:pPr>
            <a:r>
              <a:rPr lang="en-US" b="1" dirty="0" smtClean="0"/>
              <a:t>      Section  B  </a:t>
            </a:r>
            <a:r>
              <a:rPr lang="en-US" dirty="0" smtClean="0"/>
              <a:t>2 marks 5 questions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2x5= 10</a:t>
            </a:r>
          </a:p>
          <a:p>
            <a:pPr>
              <a:buNone/>
            </a:pPr>
            <a:r>
              <a:rPr lang="en-US" b="1" dirty="0" smtClean="0"/>
              <a:t>      Section  C  </a:t>
            </a:r>
            <a:r>
              <a:rPr lang="en-US" dirty="0" smtClean="0"/>
              <a:t>3 marks 12 questions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3x12= 36     </a:t>
            </a:r>
          </a:p>
          <a:p>
            <a:pPr>
              <a:buNone/>
            </a:pPr>
            <a:r>
              <a:rPr lang="en-US" dirty="0" smtClean="0"/>
              <a:t>                       4 marks  1 value based question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1X4=4    </a:t>
            </a:r>
          </a:p>
          <a:p>
            <a:pPr>
              <a:buNone/>
            </a:pPr>
            <a:r>
              <a:rPr lang="en-US" b="1" dirty="0" smtClean="0"/>
              <a:t>      Section  D</a:t>
            </a:r>
            <a:r>
              <a:rPr lang="en-US" dirty="0" smtClean="0"/>
              <a:t>  5 marks 3 questions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5x3=15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Questions are of different typology such as knowledge, comprehension, skill, application, Value Based, analysis.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PRACTICALS ASSESSMENT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b="1" dirty="0" smtClean="0"/>
              <a:t>Total  Marks  for </a:t>
            </a:r>
            <a:r>
              <a:rPr lang="en-US" sz="3600" b="1" dirty="0" err="1" smtClean="0"/>
              <a:t>Practicals</a:t>
            </a:r>
            <a:r>
              <a:rPr lang="en-US" sz="3600" b="1" dirty="0" smtClean="0"/>
              <a:t> -&gt;30 Marks</a:t>
            </a:r>
          </a:p>
          <a:p>
            <a:pPr>
              <a:buNone/>
            </a:pPr>
            <a:r>
              <a:rPr lang="en-US" sz="3600" b="1" dirty="0" smtClean="0"/>
              <a:t>    a) Experiment based on practical syllabus</a:t>
            </a:r>
          </a:p>
          <a:p>
            <a:pPr>
              <a:buNone/>
            </a:pPr>
            <a:r>
              <a:rPr lang="en-US" sz="3600" b="1" dirty="0" smtClean="0"/>
              <a:t>    b) Journal  </a:t>
            </a:r>
          </a:p>
          <a:p>
            <a:pPr>
              <a:buNone/>
            </a:pPr>
            <a:r>
              <a:rPr lang="en-US" sz="3600" b="1" dirty="0" smtClean="0"/>
              <a:t>    c)Investigatory project  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 The topic selected for Investigatory project should be linked with the syllabus of class XI Biology.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year_ka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/>
          </a:blip>
          <a:stretch>
            <a:fillRect/>
          </a:stretch>
        </p:blipFill>
        <p:spPr>
          <a:xfrm>
            <a:off x="2857500" y="1143000"/>
            <a:ext cx="3429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Books and Reference Books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52864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NCERT  Text book of Biology – class XI</a:t>
            </a:r>
          </a:p>
          <a:p>
            <a:r>
              <a:rPr lang="en-US" sz="3600" b="1" dirty="0" err="1" smtClean="0"/>
              <a:t>Pradeep’s</a:t>
            </a:r>
            <a:r>
              <a:rPr lang="en-US" sz="3600" b="1" dirty="0" smtClean="0"/>
              <a:t> Text Book of Biology - class XI</a:t>
            </a:r>
          </a:p>
          <a:p>
            <a:r>
              <a:rPr lang="en-US" sz="3600" b="1" dirty="0" smtClean="0"/>
              <a:t>Cell and Molecular Biology by De </a:t>
            </a:r>
            <a:r>
              <a:rPr lang="en-US" sz="3600" b="1" dirty="0" err="1" smtClean="0"/>
              <a:t>Robertis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Robertis</a:t>
            </a:r>
            <a:endParaRPr lang="en-US" sz="3600" b="1" dirty="0" smtClean="0"/>
          </a:p>
          <a:p>
            <a:r>
              <a:rPr lang="en-US" sz="3600" b="1" dirty="0" smtClean="0"/>
              <a:t>Biochemistry by </a:t>
            </a:r>
            <a:r>
              <a:rPr lang="en-US" sz="3600" b="1" dirty="0" err="1" smtClean="0"/>
              <a:t>Satyanarayana</a:t>
            </a:r>
            <a:endParaRPr lang="en-US" sz="3600" b="1" dirty="0" smtClean="0"/>
          </a:p>
          <a:p>
            <a:r>
              <a:rPr lang="en-US" sz="3600" b="1" dirty="0" smtClean="0"/>
              <a:t>Plant Physiology by Devlin</a:t>
            </a:r>
          </a:p>
          <a:p>
            <a:r>
              <a:rPr lang="en-US" sz="3600" b="1" dirty="0" smtClean="0"/>
              <a:t>Biology by Raven and Johnson</a:t>
            </a:r>
          </a:p>
          <a:p>
            <a:r>
              <a:rPr lang="en-US" sz="3600" b="1" dirty="0" smtClean="0"/>
              <a:t>Biology by Pearson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934325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ncert text books of 11 bi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6643734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396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BIOLOGY</vt:lpstr>
      <vt:lpstr>Slide 2</vt:lpstr>
      <vt:lpstr>Linkage with IX &amp; X syllabus</vt:lpstr>
      <vt:lpstr>Assessment Pattern</vt:lpstr>
      <vt:lpstr>Theory Assessment Pattern</vt:lpstr>
      <vt:lpstr>PRACTICALS ASSESSMENT</vt:lpstr>
      <vt:lpstr>Text Books and Reference Books</vt:lpstr>
      <vt:lpstr>Slide 8</vt:lpstr>
      <vt:lpstr>Slide 9</vt:lpstr>
      <vt:lpstr>Slide 10</vt:lpstr>
      <vt:lpstr>Treasure of our School</vt:lpstr>
      <vt:lpstr>Reference  Web sites </vt:lpstr>
      <vt:lpstr>Competencies and skills developed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</dc:creator>
  <cp:lastModifiedBy>FS</cp:lastModifiedBy>
  <cp:revision>52</cp:revision>
  <dcterms:created xsi:type="dcterms:W3CDTF">2016-11-30T08:18:06Z</dcterms:created>
  <dcterms:modified xsi:type="dcterms:W3CDTF">2016-12-02T07:23:40Z</dcterms:modified>
</cp:coreProperties>
</file>